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35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4" r:id="rId6"/>
    <p:sldId id="263" r:id="rId7"/>
    <p:sldId id="259" r:id="rId8"/>
    <p:sldId id="258" r:id="rId9"/>
    <p:sldId id="260" r:id="rId10"/>
    <p:sldId id="261" r:id="rId11"/>
    <p:sldId id="262" r:id="rId12"/>
    <p:sldId id="267" r:id="rId13"/>
    <p:sldId id="268" r:id="rId14"/>
    <p:sldId id="269" r:id="rId15"/>
    <p:sldId id="270" r:id="rId16"/>
    <p:sldId id="265" r:id="rId17"/>
    <p:sldId id="266" r:id="rId18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73">
          <p15:clr>
            <a:srgbClr val="A4A3A4"/>
          </p15:clr>
        </p15:guide>
        <p15:guide id="2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40"/>
    <a:srgbClr val="501812"/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6" autoAdjust="0"/>
    <p:restoredTop sz="99650" autoAdjust="0"/>
  </p:normalViewPr>
  <p:slideViewPr>
    <p:cSldViewPr snapToGrid="0" showGuides="1">
      <p:cViewPr varScale="1">
        <p:scale>
          <a:sx n="128" d="100"/>
          <a:sy n="128" d="100"/>
        </p:scale>
        <p:origin x="496" y="176"/>
      </p:cViewPr>
      <p:guideLst>
        <p:guide orient="horz" pos="4173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zzx:Desktop:2016-12-27:Weekly_summary_2016-12-2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zzx:Desktop:2016-12-27:Weekly_summary_2016-12-2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Breakdown Hours by System</a:t>
            </a:r>
          </a:p>
        </c:rich>
      </c:tx>
      <c:layout>
        <c:manualLayout>
          <c:xMode val="edge"/>
          <c:yMode val="edge"/>
          <c:x val="0.31542576457725502"/>
          <c:y val="7.737567006078640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2987170983812402E-2"/>
          <c:y val="7.1661237785016305E-2"/>
          <c:w val="0.91083571600549995"/>
          <c:h val="0.753409161052616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Bkdwn_bar_chart!$B$1</c:f>
              <c:strCache>
                <c:ptCount val="1"/>
                <c:pt idx="0">
                  <c:v>Hours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Bkdwn_bar_chart!$A$2:$A$20</c:f>
              <c:strCache>
                <c:ptCount val="4"/>
                <c:pt idx="0">
                  <c:v>E-HVCM</c:v>
                </c:pt>
                <c:pt idx="1">
                  <c:v>CM/SRF</c:v>
                </c:pt>
                <c:pt idx="2">
                  <c:v>RF</c:v>
                </c:pt>
                <c:pt idx="3">
                  <c:v>Ops</c:v>
                </c:pt>
              </c:strCache>
            </c:strRef>
          </c:cat>
          <c:val>
            <c:numRef>
              <c:f>Bkdwn_bar_chart!$B$2:$B$20</c:f>
              <c:numCache>
                <c:formatCode>0.0</c:formatCode>
                <c:ptCount val="4"/>
                <c:pt idx="0">
                  <c:v>1.4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89-6A41-8F50-45006CB44B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85299152"/>
        <c:axId val="-173487744"/>
      </c:barChart>
      <c:catAx>
        <c:axId val="-185299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1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734877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173487744"/>
        <c:scaling>
          <c:orientation val="minMax"/>
          <c:max val="1.6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85299152"/>
        <c:crosses val="autoZero"/>
        <c:crossBetween val="between"/>
        <c:majorUnit val="0.2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428244384255903E-2"/>
          <c:y val="3.9909790326945603E-2"/>
          <c:w val="0.91160786291209905"/>
          <c:h val="0.69696740087362397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Pareto!$T$2</c:f>
              <c:strCache>
                <c:ptCount val="1"/>
                <c:pt idx="0">
                  <c:v>7-Feb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Pareto!$T$3:$T$23</c:f>
            </c:numRef>
          </c:val>
          <c:extLst>
            <c:ext xmlns:c16="http://schemas.microsoft.com/office/drawing/2014/chart" uri="{C3380CC4-5D6E-409C-BE32-E72D297353CC}">
              <c16:uniqueId val="{00000000-CEAF-AB40-9D91-E6D48AAED006}"/>
            </c:ext>
          </c:extLst>
        </c:ser>
        <c:ser>
          <c:idx val="21"/>
          <c:order val="1"/>
          <c:tx>
            <c:strRef>
              <c:f>Pareto!$AK$2</c:f>
              <c:strCache>
                <c:ptCount val="1"/>
                <c:pt idx="0">
                  <c:v>5-Jun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Pareto!$AK$3:$AK$23</c:f>
            </c:numRef>
          </c:val>
          <c:extLst>
            <c:ext xmlns:c16="http://schemas.microsoft.com/office/drawing/2014/chart" uri="{C3380CC4-5D6E-409C-BE32-E72D297353CC}">
              <c16:uniqueId val="{00000001-CEAF-AB40-9D91-E6D48AAED006}"/>
            </c:ext>
          </c:extLst>
        </c:ser>
        <c:ser>
          <c:idx val="23"/>
          <c:order val="2"/>
          <c:tx>
            <c:strRef>
              <c:f>Pareto!$AL$2</c:f>
              <c:strCache>
                <c:ptCount val="1"/>
                <c:pt idx="0">
                  <c:v>31-May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Pareto!$AL$3:$AL$20</c:f>
            </c:numRef>
          </c:val>
          <c:extLst>
            <c:ext xmlns:c16="http://schemas.microsoft.com/office/drawing/2014/chart" uri="{C3380CC4-5D6E-409C-BE32-E72D297353CC}">
              <c16:uniqueId val="{00000002-CEAF-AB40-9D91-E6D48AAED006}"/>
            </c:ext>
          </c:extLst>
        </c:ser>
        <c:ser>
          <c:idx val="22"/>
          <c:order val="3"/>
          <c:tx>
            <c:strRef>
              <c:f>Pareto!$AM$2</c:f>
              <c:strCache>
                <c:ptCount val="1"/>
                <c:pt idx="0">
                  <c:v>5-Jun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Pareto!$AM$3:$AM$23</c:f>
            </c:numRef>
          </c:val>
          <c:extLst>
            <c:ext xmlns:c16="http://schemas.microsoft.com/office/drawing/2014/chart" uri="{C3380CC4-5D6E-409C-BE32-E72D297353CC}">
              <c16:uniqueId val="{00000003-CEAF-AB40-9D91-E6D48AAED006}"/>
            </c:ext>
          </c:extLst>
        </c:ser>
        <c:ser>
          <c:idx val="24"/>
          <c:order val="4"/>
          <c:tx>
            <c:strRef>
              <c:f>Pareto!$AN$2</c:f>
              <c:strCache>
                <c:ptCount val="1"/>
                <c:pt idx="0">
                  <c:v>10-Jul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Pareto!$AN$3:$AN$23</c:f>
            </c:numRef>
          </c:val>
          <c:extLst>
            <c:ext xmlns:c16="http://schemas.microsoft.com/office/drawing/2014/chart" uri="{C3380CC4-5D6E-409C-BE32-E72D297353CC}">
              <c16:uniqueId val="{00000004-CEAF-AB40-9D91-E6D48AAED006}"/>
            </c:ext>
          </c:extLst>
        </c:ser>
        <c:ser>
          <c:idx val="25"/>
          <c:order val="5"/>
          <c:tx>
            <c:strRef>
              <c:f>Pareto!$AO$2</c:f>
              <c:strCache>
                <c:ptCount val="1"/>
                <c:pt idx="0">
                  <c:v>17-Jul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Pareto!$AO$3:$AO$23</c:f>
            </c:numRef>
          </c:val>
          <c:extLst>
            <c:ext xmlns:c16="http://schemas.microsoft.com/office/drawing/2014/chart" uri="{C3380CC4-5D6E-409C-BE32-E72D297353CC}">
              <c16:uniqueId val="{00000005-CEAF-AB40-9D91-E6D48AAED006}"/>
            </c:ext>
          </c:extLst>
        </c:ser>
        <c:ser>
          <c:idx val="10"/>
          <c:order val="6"/>
          <c:tx>
            <c:strRef>
              <c:f>Pareto!$W$2</c:f>
              <c:strCache>
                <c:ptCount val="1"/>
                <c:pt idx="0">
                  <c:v>28-Feb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Pareto!$W$3:$W$23</c:f>
            </c:numRef>
          </c:val>
          <c:extLst>
            <c:ext xmlns:c16="http://schemas.microsoft.com/office/drawing/2014/chart" uri="{C3380CC4-5D6E-409C-BE32-E72D297353CC}">
              <c16:uniqueId val="{00000006-CEAF-AB40-9D91-E6D48AAED006}"/>
            </c:ext>
          </c:extLst>
        </c:ser>
        <c:ser>
          <c:idx val="11"/>
          <c:order val="7"/>
          <c:tx>
            <c:strRef>
              <c:f>Pareto!$X$2</c:f>
              <c:strCache>
                <c:ptCount val="1"/>
                <c:pt idx="0">
                  <c:v>6-Mar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Pareto!$X$3:$X$23</c:f>
            </c:numRef>
          </c:val>
          <c:extLst>
            <c:ext xmlns:c16="http://schemas.microsoft.com/office/drawing/2014/chart" uri="{C3380CC4-5D6E-409C-BE32-E72D297353CC}">
              <c16:uniqueId val="{00000007-CEAF-AB40-9D91-E6D48AAED006}"/>
            </c:ext>
          </c:extLst>
        </c:ser>
        <c:ser>
          <c:idx val="8"/>
          <c:order val="8"/>
          <c:tx>
            <c:strRef>
              <c:f>Pareto!$Y$2</c:f>
              <c:strCache>
                <c:ptCount val="1"/>
                <c:pt idx="0">
                  <c:v>13-Mar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Pareto!$Y$3:$Y$23</c:f>
            </c:numRef>
          </c:val>
          <c:extLst>
            <c:ext xmlns:c16="http://schemas.microsoft.com/office/drawing/2014/chart" uri="{C3380CC4-5D6E-409C-BE32-E72D297353CC}">
              <c16:uniqueId val="{00000008-CEAF-AB40-9D91-E6D48AAED006}"/>
            </c:ext>
          </c:extLst>
        </c:ser>
        <c:ser>
          <c:idx val="9"/>
          <c:order val="9"/>
          <c:tx>
            <c:strRef>
              <c:f>Pareto!$Z$2</c:f>
              <c:strCache>
                <c:ptCount val="1"/>
                <c:pt idx="0">
                  <c:v>20-Mar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Pareto!$Z$3:$Z$23</c:f>
            </c:numRef>
          </c:val>
          <c:extLst>
            <c:ext xmlns:c16="http://schemas.microsoft.com/office/drawing/2014/chart" uri="{C3380CC4-5D6E-409C-BE32-E72D297353CC}">
              <c16:uniqueId val="{00000009-CEAF-AB40-9D91-E6D48AAED006}"/>
            </c:ext>
          </c:extLst>
        </c:ser>
        <c:ser>
          <c:idx val="12"/>
          <c:order val="10"/>
          <c:tx>
            <c:strRef>
              <c:f>Pareto!$AA$2</c:f>
              <c:strCache>
                <c:ptCount val="1"/>
                <c:pt idx="0">
                  <c:v>27-Mar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Pareto!$AA$3:$AA$23</c:f>
            </c:numRef>
          </c:val>
          <c:extLst>
            <c:ext xmlns:c16="http://schemas.microsoft.com/office/drawing/2014/chart" uri="{C3380CC4-5D6E-409C-BE32-E72D297353CC}">
              <c16:uniqueId val="{0000000A-CEAF-AB40-9D91-E6D48AAED006}"/>
            </c:ext>
          </c:extLst>
        </c:ser>
        <c:ser>
          <c:idx val="13"/>
          <c:order val="11"/>
          <c:tx>
            <c:strRef>
              <c:f>Pareto!$AB$2</c:f>
              <c:strCache>
                <c:ptCount val="1"/>
                <c:pt idx="0">
                  <c:v>3-Apr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Pareto!$AB$3:$AB$23</c:f>
            </c:numRef>
          </c:val>
          <c:extLst>
            <c:ext xmlns:c16="http://schemas.microsoft.com/office/drawing/2014/chart" uri="{C3380CC4-5D6E-409C-BE32-E72D297353CC}">
              <c16:uniqueId val="{0000000B-CEAF-AB40-9D91-E6D48AAED006}"/>
            </c:ext>
          </c:extLst>
        </c:ser>
        <c:ser>
          <c:idx val="14"/>
          <c:order val="12"/>
          <c:tx>
            <c:strRef>
              <c:f>Pareto!$AC$2</c:f>
              <c:strCache>
                <c:ptCount val="1"/>
                <c:pt idx="0">
                  <c:v>10-Apr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Pareto!$AC$3:$AC$23</c:f>
            </c:numRef>
          </c:val>
          <c:extLst>
            <c:ext xmlns:c16="http://schemas.microsoft.com/office/drawing/2014/chart" uri="{C3380CC4-5D6E-409C-BE32-E72D297353CC}">
              <c16:uniqueId val="{0000000C-CEAF-AB40-9D91-E6D48AAED006}"/>
            </c:ext>
          </c:extLst>
        </c:ser>
        <c:ser>
          <c:idx val="15"/>
          <c:order val="13"/>
          <c:tx>
            <c:strRef>
              <c:f>Pareto!$AD$2</c:f>
              <c:strCache>
                <c:ptCount val="1"/>
                <c:pt idx="0">
                  <c:v>17-Apr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Pareto!$AD$3:$AD$23</c:f>
            </c:numRef>
          </c:val>
          <c:extLst>
            <c:ext xmlns:c16="http://schemas.microsoft.com/office/drawing/2014/chart" uri="{C3380CC4-5D6E-409C-BE32-E72D297353CC}">
              <c16:uniqueId val="{0000000D-CEAF-AB40-9D91-E6D48AAED006}"/>
            </c:ext>
          </c:extLst>
        </c:ser>
        <c:ser>
          <c:idx val="16"/>
          <c:order val="14"/>
          <c:tx>
            <c:strRef>
              <c:f>Pareto!$AE$2</c:f>
              <c:strCache>
                <c:ptCount val="1"/>
                <c:pt idx="0">
                  <c:v>24-Apr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Pareto!$AE$3:$AE$23</c:f>
            </c:numRef>
          </c:val>
          <c:extLst>
            <c:ext xmlns:c16="http://schemas.microsoft.com/office/drawing/2014/chart" uri="{C3380CC4-5D6E-409C-BE32-E72D297353CC}">
              <c16:uniqueId val="{0000000E-CEAF-AB40-9D91-E6D48AAED006}"/>
            </c:ext>
          </c:extLst>
        </c:ser>
        <c:ser>
          <c:idx val="17"/>
          <c:order val="15"/>
          <c:tx>
            <c:strRef>
              <c:f>Pareto!$AF$2</c:f>
              <c:strCache>
                <c:ptCount val="1"/>
                <c:pt idx="0">
                  <c:v>1-May</c:v>
                </c:pt>
              </c:strCache>
            </c:strRef>
          </c:tx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Pareto!$AF$3:$AF$23</c:f>
            </c:numRef>
          </c:val>
          <c:extLst>
            <c:ext xmlns:c16="http://schemas.microsoft.com/office/drawing/2014/chart" uri="{C3380CC4-5D6E-409C-BE32-E72D297353CC}">
              <c16:uniqueId val="{0000000F-CEAF-AB40-9D91-E6D48AAED006}"/>
            </c:ext>
          </c:extLst>
        </c:ser>
        <c:ser>
          <c:idx val="18"/>
          <c:order val="16"/>
          <c:tx>
            <c:strRef>
              <c:f>Pareto!$AG$2</c:f>
              <c:strCache>
                <c:ptCount val="1"/>
                <c:pt idx="0">
                  <c:v>8-May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Pareto!$AG$3:$AG$23</c:f>
            </c:numRef>
          </c:val>
          <c:extLst>
            <c:ext xmlns:c16="http://schemas.microsoft.com/office/drawing/2014/chart" uri="{C3380CC4-5D6E-409C-BE32-E72D297353CC}">
              <c16:uniqueId val="{00000010-CEAF-AB40-9D91-E6D48AAED006}"/>
            </c:ext>
          </c:extLst>
        </c:ser>
        <c:ser>
          <c:idx val="20"/>
          <c:order val="17"/>
          <c:tx>
            <c:strRef>
              <c:f>Pareto!$AH$2</c:f>
              <c:strCache>
                <c:ptCount val="1"/>
                <c:pt idx="0">
                  <c:v>15-May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Pareto!$AH$3:$AH$23</c:f>
            </c:numRef>
          </c:val>
          <c:extLst>
            <c:ext xmlns:c16="http://schemas.microsoft.com/office/drawing/2014/chart" uri="{C3380CC4-5D6E-409C-BE32-E72D297353CC}">
              <c16:uniqueId val="{00000011-CEAF-AB40-9D91-E6D48AAED006}"/>
            </c:ext>
          </c:extLst>
        </c:ser>
        <c:ser>
          <c:idx val="19"/>
          <c:order val="18"/>
          <c:tx>
            <c:strRef>
              <c:f>Pareto!$AI$2</c:f>
              <c:strCache>
                <c:ptCount val="1"/>
                <c:pt idx="0">
                  <c:v>22-May</c:v>
                </c:pt>
              </c:strCache>
            </c:strRef>
          </c:tx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Pareto!$AI$3:$AI$23</c:f>
            </c:numRef>
          </c:val>
          <c:extLst>
            <c:ext xmlns:c16="http://schemas.microsoft.com/office/drawing/2014/chart" uri="{C3380CC4-5D6E-409C-BE32-E72D297353CC}">
              <c16:uniqueId val="{00000012-CEAF-AB40-9D91-E6D48AAED006}"/>
            </c:ext>
          </c:extLst>
        </c:ser>
        <c:ser>
          <c:idx val="39"/>
          <c:order val="19"/>
          <c:tx>
            <c:strRef>
              <c:f>Pareto!$AJ$2</c:f>
              <c:strCache>
                <c:ptCount val="1"/>
                <c:pt idx="0">
                  <c:v>29-May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Pareto!$AJ$3:$AJ$23</c:f>
            </c:numRef>
          </c:val>
          <c:extLst>
            <c:ext xmlns:c16="http://schemas.microsoft.com/office/drawing/2014/chart" uri="{C3380CC4-5D6E-409C-BE32-E72D297353CC}">
              <c16:uniqueId val="{00000013-CEAF-AB40-9D91-E6D48AAED006}"/>
            </c:ext>
          </c:extLst>
        </c:ser>
        <c:ser>
          <c:idx val="26"/>
          <c:order val="20"/>
          <c:tx>
            <c:strRef>
              <c:f>Pareto!$D$2</c:f>
              <c:strCache>
                <c:ptCount val="1"/>
                <c:pt idx="0">
                  <c:v>FY17-2</c:v>
                </c:pt>
              </c:strCache>
            </c:strRef>
          </c:tx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Pareto!$D$3:$D$23</c:f>
            </c:numRef>
          </c:val>
          <c:extLst>
            <c:ext xmlns:c16="http://schemas.microsoft.com/office/drawing/2014/chart" uri="{C3380CC4-5D6E-409C-BE32-E72D297353CC}">
              <c16:uniqueId val="{00000014-CEAF-AB40-9D91-E6D48AAED006}"/>
            </c:ext>
          </c:extLst>
        </c:ser>
        <c:ser>
          <c:idx val="27"/>
          <c:order val="21"/>
          <c:tx>
            <c:strRef>
              <c:f>Pareto!$F$2</c:f>
              <c:strCache>
                <c:ptCount val="1"/>
                <c:pt idx="0">
                  <c:v>FY17-1 before: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Pareto!$F$3:$F$23</c:f>
              <c:numCache>
                <c:formatCode>0.0</c:formatCode>
                <c:ptCount val="12"/>
                <c:pt idx="0">
                  <c:v>30.400000000000009</c:v>
                </c:pt>
                <c:pt idx="1">
                  <c:v>13.9</c:v>
                </c:pt>
                <c:pt idx="2">
                  <c:v>15.5</c:v>
                </c:pt>
                <c:pt idx="3">
                  <c:v>11</c:v>
                </c:pt>
                <c:pt idx="4">
                  <c:v>9</c:v>
                </c:pt>
                <c:pt idx="5">
                  <c:v>5.3</c:v>
                </c:pt>
                <c:pt idx="6">
                  <c:v>5.8</c:v>
                </c:pt>
                <c:pt idx="7">
                  <c:v>2.7</c:v>
                </c:pt>
                <c:pt idx="8">
                  <c:v>1.7</c:v>
                </c:pt>
                <c:pt idx="9">
                  <c:v>1</c:v>
                </c:pt>
                <c:pt idx="10">
                  <c:v>0</c:v>
                </c:pt>
                <c:pt idx="1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CEAF-AB40-9D91-E6D48AAED006}"/>
            </c:ext>
          </c:extLst>
        </c:ser>
        <c:ser>
          <c:idx val="28"/>
          <c:order val="22"/>
          <c:tx>
            <c:strRef>
              <c:f>Pareto!$AP$2</c:f>
              <c:strCache>
                <c:ptCount val="1"/>
                <c:pt idx="0">
                  <c:v>24-Jul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Pareto!$AP$3:$AP$23</c:f>
            </c:numRef>
          </c:val>
          <c:extLst>
            <c:ext xmlns:c16="http://schemas.microsoft.com/office/drawing/2014/chart" uri="{C3380CC4-5D6E-409C-BE32-E72D297353CC}">
              <c16:uniqueId val="{00000016-CEAF-AB40-9D91-E6D48AAED006}"/>
            </c:ext>
          </c:extLst>
        </c:ser>
        <c:ser>
          <c:idx val="30"/>
          <c:order val="23"/>
          <c:tx>
            <c:strRef>
              <c:f>Pareto!$AR$2</c:f>
              <c:strCache>
                <c:ptCount val="1"/>
                <c:pt idx="0">
                  <c:v>7-Aug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Pareto!$AR$3:$AR$23</c:f>
            </c:numRef>
          </c:val>
          <c:extLst>
            <c:ext xmlns:c16="http://schemas.microsoft.com/office/drawing/2014/chart" uri="{C3380CC4-5D6E-409C-BE32-E72D297353CC}">
              <c16:uniqueId val="{00000017-CEAF-AB40-9D91-E6D48AAED006}"/>
            </c:ext>
          </c:extLst>
        </c:ser>
        <c:ser>
          <c:idx val="36"/>
          <c:order val="24"/>
          <c:tx>
            <c:strRef>
              <c:f>Pareto!$AX$2</c:f>
              <c:strCache>
                <c:ptCount val="1"/>
                <c:pt idx="0">
                  <c:v>18-Sep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Pareto!$AX$3:$AX$23</c:f>
            </c:numRef>
          </c:val>
          <c:extLst>
            <c:ext xmlns:c16="http://schemas.microsoft.com/office/drawing/2014/chart" uri="{C3380CC4-5D6E-409C-BE32-E72D297353CC}">
              <c16:uniqueId val="{00000018-CEAF-AB40-9D91-E6D48AAED006}"/>
            </c:ext>
          </c:extLst>
        </c:ser>
        <c:ser>
          <c:idx val="31"/>
          <c:order val="25"/>
          <c:tx>
            <c:strRef>
              <c:f>Pareto!$AY$2</c:f>
              <c:strCache>
                <c:ptCount val="1"/>
                <c:pt idx="0">
                  <c:v>25-Sep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Pareto!$AY$3:$AY$23</c:f>
            </c:numRef>
          </c:val>
          <c:extLst>
            <c:ext xmlns:c16="http://schemas.microsoft.com/office/drawing/2014/chart" uri="{C3380CC4-5D6E-409C-BE32-E72D297353CC}">
              <c16:uniqueId val="{00000019-CEAF-AB40-9D91-E6D48AAED006}"/>
            </c:ext>
          </c:extLst>
        </c:ser>
        <c:ser>
          <c:idx val="29"/>
          <c:order val="26"/>
          <c:tx>
            <c:strRef>
              <c:f>Pareto!$AZ$2</c:f>
              <c:strCache>
                <c:ptCount val="1"/>
                <c:pt idx="0">
                  <c:v>30-Sep</c:v>
                </c:pt>
              </c:strCache>
            </c:strRef>
          </c:tx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Pareto!$AZ$3:$AZ$23</c:f>
            </c:numRef>
          </c:val>
          <c:extLst>
            <c:ext xmlns:c16="http://schemas.microsoft.com/office/drawing/2014/chart" uri="{C3380CC4-5D6E-409C-BE32-E72D297353CC}">
              <c16:uniqueId val="{0000001A-CEAF-AB40-9D91-E6D48AAED006}"/>
            </c:ext>
          </c:extLst>
        </c:ser>
        <c:ser>
          <c:idx val="4"/>
          <c:order val="27"/>
          <c:tx>
            <c:strRef>
              <c:f>Pareto!$G$2</c:f>
              <c:strCache>
                <c:ptCount val="1"/>
                <c:pt idx="0">
                  <c:v>2-Oct</c:v>
                </c:pt>
              </c:strCache>
            </c:strRef>
          </c:tx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Pareto!$G$3:$G$23</c:f>
            </c:numRef>
          </c:val>
          <c:extLst>
            <c:ext xmlns:c16="http://schemas.microsoft.com/office/drawing/2014/chart" uri="{C3380CC4-5D6E-409C-BE32-E72D297353CC}">
              <c16:uniqueId val="{0000001B-CEAF-AB40-9D91-E6D48AAED006}"/>
            </c:ext>
          </c:extLst>
        </c:ser>
        <c:ser>
          <c:idx val="34"/>
          <c:order val="28"/>
          <c:tx>
            <c:strRef>
              <c:f>Pareto!$H$2</c:f>
              <c:strCache>
                <c:ptCount val="1"/>
                <c:pt idx="0">
                  <c:v>9-Oct</c:v>
                </c:pt>
              </c:strCache>
            </c:strRef>
          </c:tx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Pareto!$H$3:$H$23</c:f>
            </c:numRef>
          </c:val>
          <c:extLst>
            <c:ext xmlns:c16="http://schemas.microsoft.com/office/drawing/2014/chart" uri="{C3380CC4-5D6E-409C-BE32-E72D297353CC}">
              <c16:uniqueId val="{0000001C-CEAF-AB40-9D91-E6D48AAED006}"/>
            </c:ext>
          </c:extLst>
        </c:ser>
        <c:ser>
          <c:idx val="32"/>
          <c:order val="29"/>
          <c:tx>
            <c:strRef>
              <c:f>Pareto!$I$2</c:f>
              <c:strCache>
                <c:ptCount val="1"/>
                <c:pt idx="0">
                  <c:v>16-Oct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Pareto!$I$3:$I$23</c:f>
            </c:numRef>
          </c:val>
          <c:extLst>
            <c:ext xmlns:c16="http://schemas.microsoft.com/office/drawing/2014/chart" uri="{C3380CC4-5D6E-409C-BE32-E72D297353CC}">
              <c16:uniqueId val="{0000001D-CEAF-AB40-9D91-E6D48AAED006}"/>
            </c:ext>
          </c:extLst>
        </c:ser>
        <c:ser>
          <c:idx val="35"/>
          <c:order val="30"/>
          <c:tx>
            <c:strRef>
              <c:f>Pareto!$J$2</c:f>
              <c:strCache>
                <c:ptCount val="1"/>
                <c:pt idx="0">
                  <c:v>23-Oct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Pareto!$A$3:$A$23</c:f>
              <c:strCache>
                <c:ptCount val="12"/>
                <c:pt idx="0">
                  <c:v>E-HVCM</c:v>
                </c:pt>
                <c:pt idx="1">
                  <c:v>CM/SRF</c:v>
                </c:pt>
                <c:pt idx="2">
                  <c:v>Ion Source</c:v>
                </c:pt>
                <c:pt idx="3">
                  <c:v>E-MagPS</c:v>
                </c:pt>
                <c:pt idx="4">
                  <c:v>RF</c:v>
                </c:pt>
                <c:pt idx="5">
                  <c:v>E-other (TVA, etc.)</c:v>
                </c:pt>
                <c:pt idx="6">
                  <c:v>Site Ops</c:v>
                </c:pt>
                <c:pt idx="7">
                  <c:v>Controls</c:v>
                </c:pt>
                <c:pt idx="8">
                  <c:v>Target</c:v>
                </c:pt>
                <c:pt idx="9">
                  <c:v>Vacuum</c:v>
                </c:pt>
                <c:pt idx="10">
                  <c:v>Mech. Sys.</c:v>
                </c:pt>
                <c:pt idx="11">
                  <c:v>Ops</c:v>
                </c:pt>
              </c:strCache>
            </c:strRef>
          </c:cat>
          <c:val>
            <c:numRef>
              <c:f>Pareto!$J$3:$J$23</c:f>
            </c:numRef>
          </c:val>
          <c:extLst>
            <c:ext xmlns:c16="http://schemas.microsoft.com/office/drawing/2014/chart" uri="{C3380CC4-5D6E-409C-BE32-E72D297353CC}">
              <c16:uniqueId val="{0000001E-CEAF-AB40-9D91-E6D48AAED006}"/>
            </c:ext>
          </c:extLst>
        </c:ser>
        <c:ser>
          <c:idx val="5"/>
          <c:order val="31"/>
          <c:tx>
            <c:strRef>
              <c:f>Pareto!$L$2</c:f>
              <c:strCache>
                <c:ptCount val="1"/>
                <c:pt idx="0">
                  <c:v>6-Nov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val>
            <c:numRef>
              <c:f>Pareto!$L$3:$L$23</c:f>
            </c:numRef>
          </c:val>
          <c:extLst>
            <c:ext xmlns:c16="http://schemas.microsoft.com/office/drawing/2014/chart" uri="{C3380CC4-5D6E-409C-BE32-E72D297353CC}">
              <c16:uniqueId val="{0000001F-CEAF-AB40-9D91-E6D48AAED006}"/>
            </c:ext>
          </c:extLst>
        </c:ser>
        <c:ser>
          <c:idx val="2"/>
          <c:order val="32"/>
          <c:tx>
            <c:strRef>
              <c:f>Pareto!$Q$2</c:f>
              <c:strCache>
                <c:ptCount val="1"/>
                <c:pt idx="0">
                  <c:v>11-Dec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val>
            <c:numRef>
              <c:f>Pareto!$Q$3:$Q$23</c:f>
              <c:numCache>
                <c:formatCode>0.0</c:formatCode>
                <c:ptCount val="12"/>
                <c:pt idx="0">
                  <c:v>8.8000000000000007</c:v>
                </c:pt>
                <c:pt idx="1">
                  <c:v>0.6</c:v>
                </c:pt>
                <c:pt idx="2">
                  <c:v>0</c:v>
                </c:pt>
                <c:pt idx="3">
                  <c:v>1.7</c:v>
                </c:pt>
                <c:pt idx="4">
                  <c:v>0.8</c:v>
                </c:pt>
                <c:pt idx="5">
                  <c:v>0</c:v>
                </c:pt>
                <c:pt idx="6">
                  <c:v>0</c:v>
                </c:pt>
                <c:pt idx="7">
                  <c:v>0.6</c:v>
                </c:pt>
                <c:pt idx="8">
                  <c:v>0</c:v>
                </c:pt>
                <c:pt idx="9">
                  <c:v>0</c:v>
                </c:pt>
                <c:pt idx="10">
                  <c:v>0.7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CEAF-AB40-9D91-E6D48AAED006}"/>
            </c:ext>
          </c:extLst>
        </c:ser>
        <c:ser>
          <c:idx val="0"/>
          <c:order val="33"/>
          <c:tx>
            <c:strRef>
              <c:f>Pareto!$R$2</c:f>
              <c:strCache>
                <c:ptCount val="1"/>
                <c:pt idx="0">
                  <c:v>18-Dec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val>
            <c:numRef>
              <c:f>Pareto!$R$3:$R$23</c:f>
              <c:numCache>
                <c:formatCode>0.0</c:formatCode>
                <c:ptCount val="12"/>
                <c:pt idx="0">
                  <c:v>1.5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  <c:pt idx="4">
                  <c:v>0.7</c:v>
                </c:pt>
                <c:pt idx="5">
                  <c:v>3.7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CEAF-AB40-9D91-E6D48AAED006}"/>
            </c:ext>
          </c:extLst>
        </c:ser>
        <c:ser>
          <c:idx val="1"/>
          <c:order val="34"/>
          <c:tx>
            <c:strRef>
              <c:f>Pareto!$S$2</c:f>
              <c:strCache>
                <c:ptCount val="1"/>
                <c:pt idx="0">
                  <c:v>25-Dec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val>
            <c:numRef>
              <c:f>Pareto!$S$3:$S$23</c:f>
              <c:numCache>
                <c:formatCode>0.0</c:formatCode>
                <c:ptCount val="12"/>
                <c:pt idx="0">
                  <c:v>1.4</c:v>
                </c:pt>
                <c:pt idx="1">
                  <c:v>0.4</c:v>
                </c:pt>
                <c:pt idx="2">
                  <c:v>0</c:v>
                </c:pt>
                <c:pt idx="3">
                  <c:v>0</c:v>
                </c:pt>
                <c:pt idx="4">
                  <c:v>0.4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CEAF-AB40-9D91-E6D48AAED0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68702304"/>
        <c:axId val="-171329424"/>
      </c:barChart>
      <c:catAx>
        <c:axId val="-168702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713294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171329424"/>
        <c:scaling>
          <c:orientation val="minMax"/>
          <c:max val="44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Hours down</a:t>
                </a:r>
              </a:p>
            </c:rich>
          </c:tx>
          <c:layout>
            <c:manualLayout>
              <c:xMode val="edge"/>
              <c:yMode val="edge"/>
              <c:x val="1.04820364396284E-4"/>
              <c:y val="0.3704803179768870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68702304"/>
        <c:crosses val="autoZero"/>
        <c:crossBetween val="between"/>
        <c:majorUnit val="4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3738167104112001"/>
          <c:y val="5.8146267219556097E-2"/>
          <c:w val="0.16329046369203801"/>
          <c:h val="0.1883029710043639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56672" y="47479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961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588" y="6313428"/>
            <a:ext cx="1329900" cy="320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160" y="6309360"/>
            <a:ext cx="1329900" cy="32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43" r="6047" b="8563"/>
          <a:stretch/>
        </p:blipFill>
        <p:spPr>
          <a:xfrm>
            <a:off x="8356600" y="65"/>
            <a:ext cx="383222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1286" y="1266091"/>
            <a:ext cx="2152274" cy="2152275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26" name="Picture 25" descr="DifScat_better vibe.jpg.jpe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7620" y="1856187"/>
            <a:ext cx="1868502" cy="186850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172968"/>
            <a:ext cx="1664208" cy="1664208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39"/>
            <a:ext cx="11422261" cy="51090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637229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56672" y="47479"/>
            <a:ext cx="4322618" cy="4226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26" r="6047" b="8563"/>
          <a:stretch/>
        </p:blipFill>
        <p:spPr>
          <a:xfrm>
            <a:off x="8318500" y="65"/>
            <a:ext cx="3870325" cy="6270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5" y="320041"/>
            <a:ext cx="6569085" cy="4783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588" y="6313428"/>
            <a:ext cx="13299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56672" y="47479"/>
            <a:ext cx="4322618" cy="4226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67" t="34480" r="13451"/>
          <a:stretch/>
        </p:blipFill>
        <p:spPr>
          <a:xfrm>
            <a:off x="5680364" y="1835727"/>
            <a:ext cx="6508461" cy="502220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636776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587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 userDrawn="1"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Machine</a:t>
            </a:r>
            <a:r>
              <a:rPr lang="en-US" sz="100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Protection and Operation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588" y="6313428"/>
            <a:ext cx="13299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37" r:id="rId2"/>
    <p:sldLayoutId id="2147483939" r:id="rId3"/>
    <p:sldLayoutId id="2147483940" r:id="rId4"/>
    <p:sldLayoutId id="2147483941" r:id="rId5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/>
          <a:p>
            <a:r>
              <a:rPr lang="en-US" dirty="0"/>
              <a:t>Machine Protection and Operation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1865523"/>
            <a:ext cx="5485292" cy="757130"/>
          </a:xfrm>
        </p:spPr>
        <p:txBody>
          <a:bodyPr/>
          <a:lstStyle/>
          <a:p>
            <a:r>
              <a:rPr lang="en-US" dirty="0"/>
              <a:t>Doug Curry</a:t>
            </a:r>
          </a:p>
          <a:p>
            <a:r>
              <a:rPr lang="en-US" dirty="0"/>
              <a:t>USPAS, January 2017</a:t>
            </a:r>
          </a:p>
        </p:txBody>
      </p:sp>
    </p:spTree>
    <p:extLst>
      <p:ext uri="{BB962C8B-B14F-4D97-AF65-F5344CB8AC3E}">
        <p14:creationId xmlns:p14="http://schemas.microsoft.com/office/powerpoint/2010/main" val="549276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3" y="1637228"/>
            <a:ext cx="3975146" cy="4454813"/>
          </a:xfrm>
        </p:spPr>
        <p:txBody>
          <a:bodyPr/>
          <a:lstStyle/>
          <a:p>
            <a:r>
              <a:rPr lang="en-US" dirty="0"/>
              <a:t>Meeting is held weekly to discuss machine performance</a:t>
            </a:r>
          </a:p>
          <a:p>
            <a:r>
              <a:rPr lang="en-US" dirty="0"/>
              <a:t>Unscheduled downtime for the week, overview</a:t>
            </a:r>
          </a:p>
          <a:p>
            <a:pPr lvl="1"/>
            <a:r>
              <a:rPr lang="en-US" dirty="0"/>
              <a:t>Systems showing signs </a:t>
            </a:r>
            <a:r>
              <a:rPr lang="en-US"/>
              <a:t>of degradation are discussed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6975472"/>
              </p:ext>
            </p:extLst>
          </p:nvPr>
        </p:nvGraphicFramePr>
        <p:xfrm>
          <a:off x="4405745" y="127031"/>
          <a:ext cx="7671460" cy="5430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516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Unscheduled downtime for the week, detailed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51305"/>
              </p:ext>
            </p:extLst>
          </p:nvPr>
        </p:nvGraphicFramePr>
        <p:xfrm>
          <a:off x="1444826" y="2503657"/>
          <a:ext cx="9175100" cy="318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Worksheet" r:id="rId3" imgW="5308600" imgH="1612900" progId="Excel.Sheet.12">
                  <p:embed/>
                </p:oleObj>
              </mc:Choice>
              <mc:Fallback>
                <p:oleObj name="Worksheet" r:id="rId3" imgW="5308600" imgH="1612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4826" y="2503657"/>
                        <a:ext cx="9175100" cy="318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1679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637229"/>
            <a:ext cx="4058273" cy="4047778"/>
          </a:xfrm>
        </p:spPr>
        <p:txBody>
          <a:bodyPr/>
          <a:lstStyle/>
          <a:p>
            <a:r>
              <a:rPr lang="en-US" dirty="0"/>
              <a:t>Current FY summary of downtime per group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0445413"/>
              </p:ext>
            </p:extLst>
          </p:nvPr>
        </p:nvGraphicFramePr>
        <p:xfrm>
          <a:off x="4405745" y="0"/>
          <a:ext cx="7783080" cy="6163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0781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Sustaining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289" y="1011587"/>
            <a:ext cx="8415890" cy="4047778"/>
          </a:xfrm>
        </p:spPr>
        <p:txBody>
          <a:bodyPr/>
          <a:lstStyle/>
          <a:p>
            <a:r>
              <a:rPr lang="en-US" dirty="0"/>
              <a:t>Moving to 3 target changes per year to prevent disrupting the user program</a:t>
            </a:r>
          </a:p>
          <a:p>
            <a:r>
              <a:rPr lang="en-US" dirty="0"/>
              <a:t>Original expectations were 2 targets/year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3" y="2539703"/>
            <a:ext cx="7543800" cy="3886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03" y="139400"/>
            <a:ext cx="2819400" cy="5981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048154">
            <a:off x="3874911" y="4311986"/>
            <a:ext cx="151836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Hg Channels</a:t>
            </a:r>
          </a:p>
        </p:txBody>
      </p:sp>
    </p:spTree>
    <p:extLst>
      <p:ext uri="{BB962C8B-B14F-4D97-AF65-F5344CB8AC3E}">
        <p14:creationId xmlns:p14="http://schemas.microsoft.com/office/powerpoint/2010/main" val="220609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Sustaining Operations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5" y="3243948"/>
            <a:ext cx="9473670" cy="32008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56" y="827224"/>
            <a:ext cx="3568700" cy="234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91" y="149382"/>
            <a:ext cx="3822700" cy="22225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7484533" y="1964267"/>
            <a:ext cx="2427108" cy="73377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511822" y="1964267"/>
            <a:ext cx="1896534" cy="23142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44288" y="1376852"/>
            <a:ext cx="3669968" cy="140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Gas injection system online early FY18</a:t>
            </a:r>
          </a:p>
        </p:txBody>
      </p:sp>
    </p:spTree>
    <p:extLst>
      <p:ext uri="{BB962C8B-B14F-4D97-AF65-F5344CB8AC3E}">
        <p14:creationId xmlns:p14="http://schemas.microsoft.com/office/powerpoint/2010/main" val="1178473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Commissioning to Operations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8" y="830948"/>
            <a:ext cx="5344325" cy="2802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12" y="1487424"/>
            <a:ext cx="7056962" cy="4706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28379" y="1052555"/>
            <a:ext cx="62068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FTS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90594" y="1053296"/>
            <a:ext cx="63350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STS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504355" y="1394928"/>
            <a:ext cx="4504" cy="17806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2"/>
          </p:cNvCxnSpPr>
          <p:nvPr/>
        </p:nvCxnSpPr>
        <p:spPr>
          <a:xfrm flipH="1">
            <a:off x="8729834" y="1394187"/>
            <a:ext cx="8887" cy="161062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866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Commissioning to Operations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5" y="958269"/>
            <a:ext cx="8018846" cy="5403127"/>
          </a:xfrm>
          <a:prstGeom prst="rect">
            <a:avLst/>
          </a:prstGeom>
        </p:spPr>
      </p:pic>
      <p:sp>
        <p:nvSpPr>
          <p:cNvPr id="7" name="Oval 60"/>
          <p:cNvSpPr>
            <a:spLocks noChangeArrowheads="1"/>
          </p:cNvSpPr>
          <p:nvPr/>
        </p:nvSpPr>
        <p:spPr bwMode="auto">
          <a:xfrm>
            <a:off x="5788058" y="1562583"/>
            <a:ext cx="380106" cy="391716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920254" y="2106592"/>
            <a:ext cx="0" cy="416689"/>
          </a:xfrm>
          <a:prstGeom prst="line">
            <a:avLst/>
          </a:prstGeom>
          <a:ln w="25400">
            <a:solidFill>
              <a:srgbClr val="800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920254" y="2280213"/>
            <a:ext cx="4085863" cy="23149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05587" y="1973304"/>
            <a:ext cx="114005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~ 7 years</a:t>
            </a:r>
          </a:p>
        </p:txBody>
      </p:sp>
      <p:sp>
        <p:nvSpPr>
          <p:cNvPr id="19" name="Oval 60"/>
          <p:cNvSpPr>
            <a:spLocks noChangeArrowheads="1"/>
          </p:cNvSpPr>
          <p:nvPr/>
        </p:nvSpPr>
        <p:spPr bwMode="auto">
          <a:xfrm>
            <a:off x="6229826" y="1552933"/>
            <a:ext cx="380106" cy="391716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Oval 60"/>
          <p:cNvSpPr>
            <a:spLocks noChangeArrowheads="1"/>
          </p:cNvSpPr>
          <p:nvPr/>
        </p:nvSpPr>
        <p:spPr bwMode="auto">
          <a:xfrm>
            <a:off x="7086348" y="1564509"/>
            <a:ext cx="380106" cy="391716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Oval 60"/>
          <p:cNvSpPr>
            <a:spLocks noChangeArrowheads="1"/>
          </p:cNvSpPr>
          <p:nvPr/>
        </p:nvSpPr>
        <p:spPr bwMode="auto">
          <a:xfrm>
            <a:off x="7276401" y="2745130"/>
            <a:ext cx="644393" cy="391716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Oval 60"/>
          <p:cNvSpPr>
            <a:spLocks noChangeArrowheads="1"/>
          </p:cNvSpPr>
          <p:nvPr/>
        </p:nvSpPr>
        <p:spPr bwMode="auto">
          <a:xfrm>
            <a:off x="7598597" y="2131565"/>
            <a:ext cx="380106" cy="391716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724815" y="2054531"/>
            <a:ext cx="2628730" cy="1248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978703" y="2314936"/>
            <a:ext cx="1374842" cy="12487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920794" y="2931261"/>
            <a:ext cx="1432751" cy="9727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385079" y="1883715"/>
            <a:ext cx="122982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&gt; 1.3 GeV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53545" y="2149333"/>
            <a:ext cx="224933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1.2 GeV Run Period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9353545" y="2770172"/>
            <a:ext cx="224933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1.0 GeV </a:t>
            </a:r>
            <a:r>
              <a:rPr lang="en-US"/>
              <a:t>Run Period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635072" y="934842"/>
            <a:ext cx="10310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1.4 GeV</a:t>
            </a:r>
          </a:p>
        </p:txBody>
      </p:sp>
      <p:cxnSp>
        <p:nvCxnSpPr>
          <p:cNvPr id="38" name="Straight Arrow Connector 37"/>
          <p:cNvCxnSpPr>
            <a:stCxn id="37" idx="2"/>
            <a:endCxn id="7" idx="0"/>
          </p:cNvCxnSpPr>
          <p:nvPr/>
        </p:nvCxnSpPr>
        <p:spPr>
          <a:xfrm flipH="1">
            <a:off x="5978111" y="1276474"/>
            <a:ext cx="2172487" cy="286109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7" idx="2"/>
            <a:endCxn id="19" idx="7"/>
          </p:cNvCxnSpPr>
          <p:nvPr/>
        </p:nvCxnSpPr>
        <p:spPr>
          <a:xfrm flipH="1">
            <a:off x="6554267" y="1276474"/>
            <a:ext cx="1596331" cy="333824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7" idx="2"/>
            <a:endCxn id="20" idx="7"/>
          </p:cNvCxnSpPr>
          <p:nvPr/>
        </p:nvCxnSpPr>
        <p:spPr>
          <a:xfrm flipH="1">
            <a:off x="7410789" y="1276474"/>
            <a:ext cx="739809" cy="345400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803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availability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288" y="830948"/>
            <a:ext cx="8125968" cy="4653843"/>
          </a:xfrm>
        </p:spPr>
        <p:txBody>
          <a:bodyPr/>
          <a:lstStyle/>
          <a:p>
            <a:r>
              <a:rPr lang="en-US" dirty="0"/>
              <a:t>Disruption to the user program</a:t>
            </a:r>
          </a:p>
          <a:p>
            <a:pPr lvl="1"/>
            <a:r>
              <a:rPr lang="en-US" dirty="0"/>
              <a:t>Especially for short duration experiments </a:t>
            </a:r>
          </a:p>
          <a:p>
            <a:r>
              <a:rPr lang="en-US" dirty="0"/>
              <a:t>DOE expectation of their facilities</a:t>
            </a:r>
          </a:p>
          <a:p>
            <a:r>
              <a:rPr lang="en-US" dirty="0"/>
              <a:t>Categorize failures depending on experimental impacts</a:t>
            </a:r>
          </a:p>
          <a:p>
            <a:pPr lvl="1"/>
            <a:r>
              <a:rPr lang="en-US" dirty="0"/>
              <a:t>4 hours?</a:t>
            </a:r>
          </a:p>
          <a:p>
            <a:pPr lvl="1"/>
            <a:r>
              <a:rPr lang="en-US" dirty="0"/>
              <a:t>12 hours?</a:t>
            </a:r>
          </a:p>
          <a:p>
            <a:pPr lvl="1"/>
            <a:r>
              <a:rPr lang="en-US" dirty="0"/>
              <a:t>1 day??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34" y="0"/>
            <a:ext cx="3598991" cy="5190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575" y="2950464"/>
            <a:ext cx="5263712" cy="3706368"/>
          </a:xfrm>
          <a:prstGeom prst="rect">
            <a:avLst/>
          </a:prstGeom>
        </p:spPr>
      </p:pic>
      <p:sp>
        <p:nvSpPr>
          <p:cNvPr id="8" name="Oval 60"/>
          <p:cNvSpPr>
            <a:spLocks noChangeArrowheads="1"/>
          </p:cNvSpPr>
          <p:nvPr/>
        </p:nvSpPr>
        <p:spPr bwMode="auto">
          <a:xfrm rot="5400000">
            <a:off x="9156497" y="1231700"/>
            <a:ext cx="1486814" cy="853440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89834" y="5363865"/>
            <a:ext cx="294328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Anticipate 1 week delay in machine startup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9118" y="5578997"/>
            <a:ext cx="249299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SNS Instrument layout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671595" y="1099595"/>
            <a:ext cx="4201610" cy="544010"/>
          </a:xfrm>
          <a:prstGeom prst="straightConnector1">
            <a:avLst/>
          </a:prstGeom>
          <a:ln w="25400">
            <a:solidFill>
              <a:srgbClr val="5018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748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MPS Installations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713477"/>
            <a:ext cx="11369809" cy="4047778"/>
          </a:xfrm>
        </p:spPr>
        <p:txBody>
          <a:bodyPr/>
          <a:lstStyle/>
          <a:p>
            <a:r>
              <a:rPr lang="en-US" dirty="0"/>
              <a:t>Cost/performance </a:t>
            </a:r>
          </a:p>
          <a:p>
            <a:pPr lvl="1"/>
            <a:r>
              <a:rPr lang="en-US" dirty="0"/>
              <a:t>Component cost versus MPS hardware costs</a:t>
            </a:r>
          </a:p>
          <a:p>
            <a:pPr lvl="1"/>
            <a:r>
              <a:rPr lang="en-US" dirty="0"/>
              <a:t>Commissioning to full production period</a:t>
            </a:r>
          </a:p>
          <a:p>
            <a:r>
              <a:rPr lang="en-US" dirty="0"/>
              <a:t>Risk</a:t>
            </a:r>
          </a:p>
          <a:p>
            <a:pPr lvl="1"/>
            <a:r>
              <a:rPr lang="en-US" dirty="0"/>
              <a:t>Likelihood of occurrence </a:t>
            </a:r>
          </a:p>
          <a:p>
            <a:r>
              <a:rPr lang="en-US" dirty="0"/>
              <a:t>Machine availability </a:t>
            </a:r>
          </a:p>
          <a:p>
            <a:pPr lvl="1"/>
            <a:r>
              <a:rPr lang="en-US" dirty="0"/>
              <a:t>Time to recover machine </a:t>
            </a:r>
          </a:p>
          <a:p>
            <a:pPr lvl="1"/>
            <a:r>
              <a:rPr lang="en-US" dirty="0"/>
              <a:t>Time to recover beam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0"/>
            <a:ext cx="4551680" cy="2560320"/>
          </a:xfrm>
          <a:prstGeom prst="rect">
            <a:avLst/>
          </a:prstGeom>
        </p:spPr>
      </p:pic>
      <p:pic>
        <p:nvPicPr>
          <p:cNvPr id="5" name="image4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24849" y="3512382"/>
            <a:ext cx="3646487" cy="2461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6062" y="3410826"/>
            <a:ext cx="3300904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NCD and supporting hardware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$$$ - €€€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1477" y="2591074"/>
            <a:ext cx="29803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No NCD </a:t>
            </a:r>
            <a:r>
              <a:rPr lang="en-US"/>
              <a:t>at the </a:t>
            </a:r>
            <a:r>
              <a:rPr lang="en-US" dirty="0" err="1"/>
              <a:t>Linac</a:t>
            </a:r>
            <a:r>
              <a:rPr lang="en-US" dirty="0"/>
              <a:t> Dump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67" y="4404898"/>
            <a:ext cx="4050994" cy="2278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7924" y="5544240"/>
            <a:ext cx="230063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NCD installed at the 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Extraction Dump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9570720" y="1889516"/>
            <a:ext cx="0" cy="211224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412992" y="4578857"/>
            <a:ext cx="2828544" cy="96538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12956" y="4681447"/>
            <a:ext cx="41549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79660" y="2912558"/>
            <a:ext cx="33855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14422" y="4623810"/>
            <a:ext cx="140294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Foil Failure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Highly likely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60497" y="304194"/>
            <a:ext cx="233910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Administration failure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highly unlikely</a:t>
            </a:r>
          </a:p>
        </p:txBody>
      </p:sp>
    </p:spTree>
    <p:extLst>
      <p:ext uri="{BB962C8B-B14F-4D97-AF65-F5344CB8AC3E}">
        <p14:creationId xmlns:p14="http://schemas.microsoft.com/office/powerpoint/2010/main" val="114373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Masking interlocks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289" y="927101"/>
            <a:ext cx="3969401" cy="2326919"/>
          </a:xfrm>
        </p:spPr>
        <p:txBody>
          <a:bodyPr/>
          <a:lstStyle/>
          <a:p>
            <a:r>
              <a:rPr lang="en-US" sz="2400" dirty="0"/>
              <a:t>3 level to approve an MPS bypass request</a:t>
            </a:r>
          </a:p>
          <a:p>
            <a:r>
              <a:rPr lang="en-US" sz="2400" dirty="0"/>
              <a:t>Some MPS interlocks bypasses must be enabled local at the hardware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96" y="927101"/>
            <a:ext cx="7848629" cy="3213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39873" y="4140201"/>
            <a:ext cx="131318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Bypass log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77" y="3254022"/>
            <a:ext cx="4229100" cy="314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3967" y="6403622"/>
            <a:ext cx="147989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MPS Screen</a:t>
            </a:r>
          </a:p>
        </p:txBody>
      </p:sp>
      <p:sp>
        <p:nvSpPr>
          <p:cNvPr id="8" name="Oval 60"/>
          <p:cNvSpPr>
            <a:spLocks noChangeArrowheads="1"/>
          </p:cNvSpPr>
          <p:nvPr/>
        </p:nvSpPr>
        <p:spPr bwMode="auto">
          <a:xfrm rot="5400000">
            <a:off x="682525" y="4071908"/>
            <a:ext cx="1433690" cy="853440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Oval 60"/>
          <p:cNvSpPr>
            <a:spLocks noChangeArrowheads="1"/>
          </p:cNvSpPr>
          <p:nvPr/>
        </p:nvSpPr>
        <p:spPr bwMode="auto">
          <a:xfrm rot="5400000">
            <a:off x="805293" y="5382827"/>
            <a:ext cx="1188153" cy="853440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87323" y="4583289"/>
            <a:ext cx="192873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Masking enabled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477" y="5379463"/>
            <a:ext cx="24661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Masking disabled at </a:t>
            </a:r>
            <a:r>
              <a:rPr lang="en-US"/>
              <a:t>the MPS hardware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 flipV="1">
            <a:off x="1399369" y="4481833"/>
            <a:ext cx="3387954" cy="272272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1"/>
          </p:cNvCxnSpPr>
          <p:nvPr/>
        </p:nvCxnSpPr>
        <p:spPr>
          <a:xfrm flipH="1">
            <a:off x="1475566" y="5674929"/>
            <a:ext cx="2971911" cy="134619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60"/>
          <p:cNvSpPr>
            <a:spLocks noChangeArrowheads="1"/>
          </p:cNvSpPr>
          <p:nvPr/>
        </p:nvSpPr>
        <p:spPr bwMode="auto">
          <a:xfrm>
            <a:off x="8995384" y="691879"/>
            <a:ext cx="1188153" cy="853440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Oval 60"/>
          <p:cNvSpPr>
            <a:spLocks noChangeArrowheads="1"/>
          </p:cNvSpPr>
          <p:nvPr/>
        </p:nvSpPr>
        <p:spPr bwMode="auto">
          <a:xfrm>
            <a:off x="10183537" y="650751"/>
            <a:ext cx="1055962" cy="853440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Oval 60"/>
          <p:cNvSpPr>
            <a:spLocks noChangeArrowheads="1"/>
          </p:cNvSpPr>
          <p:nvPr/>
        </p:nvSpPr>
        <p:spPr bwMode="auto">
          <a:xfrm>
            <a:off x="11239499" y="650751"/>
            <a:ext cx="975832" cy="853440"/>
          </a:xfrm>
          <a:prstGeom prst="ellips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439608" y="240364"/>
            <a:ext cx="228780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3 </a:t>
            </a:r>
            <a:r>
              <a:rPr lang="en-US"/>
              <a:t>approvals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3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288" y="926028"/>
            <a:ext cx="6028944" cy="4885491"/>
          </a:xfrm>
        </p:spPr>
        <p:txBody>
          <a:bodyPr/>
          <a:lstStyle/>
          <a:p>
            <a:r>
              <a:rPr lang="en-US" dirty="0"/>
              <a:t>MPS Interlock checks	</a:t>
            </a:r>
          </a:p>
          <a:p>
            <a:pPr lvl="1"/>
            <a:r>
              <a:rPr lang="en-US" dirty="0"/>
              <a:t>SNS documented procedure </a:t>
            </a:r>
          </a:p>
          <a:p>
            <a:pPr lvl="1"/>
            <a:r>
              <a:rPr lang="en-US" dirty="0"/>
              <a:t>Completed at the end of every extended outage (2x/year)</a:t>
            </a:r>
          </a:p>
          <a:p>
            <a:pPr lvl="2"/>
            <a:r>
              <a:rPr lang="en-US" dirty="0"/>
              <a:t>Increasing to 3x per year</a:t>
            </a:r>
          </a:p>
          <a:p>
            <a:pPr lvl="1"/>
            <a:r>
              <a:rPr lang="en-US" dirty="0"/>
              <a:t>Fault each device locally one at a time to verify the integrity of the system</a:t>
            </a:r>
          </a:p>
          <a:p>
            <a:pPr lvl="1"/>
            <a:r>
              <a:rPr lang="en-US" dirty="0"/>
              <a:t>Takes about 1 week effort of combined time to go through all of the systems</a:t>
            </a:r>
          </a:p>
          <a:p>
            <a:pPr lvl="2"/>
            <a:r>
              <a:rPr lang="en-US" dirty="0"/>
              <a:t>&gt; 1000 inputs</a:t>
            </a:r>
          </a:p>
          <a:p>
            <a:pPr lvl="1"/>
            <a:r>
              <a:rPr lang="en-US" dirty="0"/>
              <a:t>MPS ”fiber” link light measurements are performed every extended outage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94" y="0"/>
            <a:ext cx="5906131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48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disruptions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796" y="964506"/>
            <a:ext cx="4896104" cy="4047778"/>
          </a:xfrm>
        </p:spPr>
        <p:txBody>
          <a:bodyPr/>
          <a:lstStyle/>
          <a:p>
            <a:r>
              <a:rPr lang="en-US" dirty="0"/>
              <a:t>&gt; 8 hour downtime example</a:t>
            </a:r>
          </a:p>
          <a:p>
            <a:r>
              <a:rPr lang="en-US" dirty="0"/>
              <a:t>Software Interlocks wouldn’t work due to incorrect </a:t>
            </a:r>
            <a:r>
              <a:rPr lang="en-US" dirty="0" err="1"/>
              <a:t>readbacks</a:t>
            </a:r>
            <a:r>
              <a:rPr lang="en-US" dirty="0"/>
              <a:t> from power supply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612" y="164378"/>
            <a:ext cx="6108700" cy="142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00" y="1858063"/>
            <a:ext cx="6146800" cy="14097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00" y="3441335"/>
            <a:ext cx="7912100" cy="660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804367" y="3600719"/>
            <a:ext cx="13516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Root cause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09151" y="4460615"/>
            <a:ext cx="22236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Contributing causes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155559" y="4309332"/>
            <a:ext cx="7239000" cy="1892300"/>
            <a:chOff x="4155559" y="4309332"/>
            <a:chExt cx="7239000" cy="1892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5559" y="4309332"/>
              <a:ext cx="7239000" cy="18923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7-Point Star 9"/>
            <p:cNvSpPr/>
            <p:nvPr/>
          </p:nvSpPr>
          <p:spPr>
            <a:xfrm>
              <a:off x="8518967" y="5472989"/>
              <a:ext cx="266218" cy="220834"/>
            </a:xfrm>
            <a:prstGeom prst="star7">
              <a:avLst/>
            </a:prstGeom>
            <a:solidFill>
              <a:schemeClr val="accent3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7-Point Star 10"/>
            <p:cNvSpPr/>
            <p:nvPr/>
          </p:nvSpPr>
          <p:spPr>
            <a:xfrm>
              <a:off x="9736237" y="5744666"/>
              <a:ext cx="266218" cy="220834"/>
            </a:xfrm>
            <a:prstGeom prst="star7">
              <a:avLst/>
            </a:prstGeom>
            <a:solidFill>
              <a:schemeClr val="accent3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980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Operating Metrics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827487"/>
              </p:ext>
            </p:extLst>
          </p:nvPr>
        </p:nvGraphicFramePr>
        <p:xfrm>
          <a:off x="0" y="0"/>
          <a:ext cx="5854700" cy="651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Worksheet" r:id="rId3" imgW="5232400" imgH="6261100" progId="Excel.Sheet.12">
                  <p:embed/>
                </p:oleObj>
              </mc:Choice>
              <mc:Fallback>
                <p:oleObj name="Worksheet" r:id="rId3" imgW="5232400" imgH="6261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854700" cy="651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60"/>
          <p:cNvSpPr>
            <a:spLocks noChangeArrowheads="1"/>
          </p:cNvSpPr>
          <p:nvPr/>
        </p:nvSpPr>
        <p:spPr bwMode="auto">
          <a:xfrm>
            <a:off x="3877202" y="1536141"/>
            <a:ext cx="1164616" cy="290254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72663" y="936809"/>
            <a:ext cx="274635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Production hours, what </a:t>
            </a:r>
            <a:r>
              <a:rPr lang="en-US" dirty="0"/>
              <a:t>we were supposed to do</a:t>
            </a:r>
          </a:p>
        </p:txBody>
      </p:sp>
      <p:cxnSp>
        <p:nvCxnSpPr>
          <p:cNvPr id="8" name="Straight Arrow Connector 7"/>
          <p:cNvCxnSpPr>
            <a:stCxn id="6" idx="1"/>
            <a:endCxn id="5" idx="6"/>
          </p:cNvCxnSpPr>
          <p:nvPr/>
        </p:nvCxnSpPr>
        <p:spPr>
          <a:xfrm flipH="1">
            <a:off x="5041818" y="1232275"/>
            <a:ext cx="1130845" cy="448993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60"/>
          <p:cNvSpPr>
            <a:spLocks noChangeArrowheads="1"/>
          </p:cNvSpPr>
          <p:nvPr/>
        </p:nvSpPr>
        <p:spPr bwMode="auto">
          <a:xfrm>
            <a:off x="3877202" y="3282017"/>
            <a:ext cx="1164616" cy="290254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92120" y="2250275"/>
            <a:ext cx="25269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Production hours, what </a:t>
            </a:r>
            <a:r>
              <a:rPr lang="en-US" dirty="0"/>
              <a:t>we actually did do</a:t>
            </a:r>
          </a:p>
        </p:txBody>
      </p:sp>
      <p:cxnSp>
        <p:nvCxnSpPr>
          <p:cNvPr id="14" name="Straight Arrow Connector 13"/>
          <p:cNvCxnSpPr>
            <a:stCxn id="13" idx="1"/>
            <a:endCxn id="12" idx="7"/>
          </p:cNvCxnSpPr>
          <p:nvPr/>
        </p:nvCxnSpPr>
        <p:spPr>
          <a:xfrm flipH="1">
            <a:off x="4871264" y="2545741"/>
            <a:ext cx="1520856" cy="778783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60"/>
          <p:cNvSpPr>
            <a:spLocks noChangeArrowheads="1"/>
          </p:cNvSpPr>
          <p:nvPr/>
        </p:nvSpPr>
        <p:spPr bwMode="auto">
          <a:xfrm>
            <a:off x="5318112" y="3256451"/>
            <a:ext cx="689496" cy="290254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36074" y="3114748"/>
            <a:ext cx="23064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% availability </a:t>
            </a:r>
            <a:r>
              <a:rPr lang="en-US"/>
              <a:t>during production period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007608" y="3396062"/>
            <a:ext cx="420624" cy="2758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60"/>
          <p:cNvSpPr>
            <a:spLocks noChangeArrowheads="1"/>
          </p:cNvSpPr>
          <p:nvPr/>
        </p:nvSpPr>
        <p:spPr bwMode="auto">
          <a:xfrm>
            <a:off x="3877202" y="3733111"/>
            <a:ext cx="1164616" cy="290254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Oval 60"/>
          <p:cNvSpPr>
            <a:spLocks noChangeArrowheads="1"/>
          </p:cNvSpPr>
          <p:nvPr/>
        </p:nvSpPr>
        <p:spPr bwMode="auto">
          <a:xfrm>
            <a:off x="5318112" y="3733111"/>
            <a:ext cx="689496" cy="290254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Oval 60"/>
          <p:cNvSpPr>
            <a:spLocks noChangeArrowheads="1"/>
          </p:cNvSpPr>
          <p:nvPr/>
        </p:nvSpPr>
        <p:spPr bwMode="auto">
          <a:xfrm>
            <a:off x="3877202" y="5641159"/>
            <a:ext cx="1164616" cy="290254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Oval 60"/>
          <p:cNvSpPr>
            <a:spLocks noChangeArrowheads="1"/>
          </p:cNvSpPr>
          <p:nvPr/>
        </p:nvSpPr>
        <p:spPr bwMode="auto">
          <a:xfrm>
            <a:off x="5318112" y="5641159"/>
            <a:ext cx="689496" cy="290254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428232" y="4714430"/>
            <a:ext cx="254966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Accelerator physics, what we actually did do</a:t>
            </a:r>
          </a:p>
        </p:txBody>
      </p:sp>
      <p:cxnSp>
        <p:nvCxnSpPr>
          <p:cNvPr id="30" name="Straight Arrow Connector 29"/>
          <p:cNvCxnSpPr>
            <a:stCxn id="29" idx="1"/>
            <a:endCxn id="25" idx="5"/>
          </p:cNvCxnSpPr>
          <p:nvPr/>
        </p:nvCxnSpPr>
        <p:spPr>
          <a:xfrm flipH="1" flipV="1">
            <a:off x="4871264" y="3980858"/>
            <a:ext cx="1556968" cy="1029038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392610" y="3849957"/>
            <a:ext cx="230646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% availability during accelerator physics</a:t>
            </a:r>
          </a:p>
        </p:txBody>
      </p:sp>
      <p:cxnSp>
        <p:nvCxnSpPr>
          <p:cNvPr id="32" name="Straight Arrow Connector 31"/>
          <p:cNvCxnSpPr>
            <a:stCxn id="31" idx="1"/>
            <a:endCxn id="26" idx="6"/>
          </p:cNvCxnSpPr>
          <p:nvPr/>
        </p:nvCxnSpPr>
        <p:spPr>
          <a:xfrm flipH="1" flipV="1">
            <a:off x="6007608" y="3878238"/>
            <a:ext cx="385002" cy="267185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60"/>
          <p:cNvSpPr>
            <a:spLocks noChangeArrowheads="1"/>
          </p:cNvSpPr>
          <p:nvPr/>
        </p:nvSpPr>
        <p:spPr bwMode="auto">
          <a:xfrm>
            <a:off x="3883181" y="2005232"/>
            <a:ext cx="1164616" cy="290254"/>
          </a:xfrm>
          <a:prstGeom prst="ellipse">
            <a:avLst/>
          </a:prstGeom>
          <a:noFill/>
          <a:ln w="28575">
            <a:solidFill>
              <a:srgbClr val="800040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212413" y="1624674"/>
            <a:ext cx="254966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Accelerator physics, </a:t>
            </a:r>
            <a:r>
              <a:rPr lang="en-US" dirty="0"/>
              <a:t>what we actually did do</a:t>
            </a:r>
          </a:p>
        </p:txBody>
      </p:sp>
      <p:cxnSp>
        <p:nvCxnSpPr>
          <p:cNvPr id="41" name="Straight Arrow Connector 40"/>
          <p:cNvCxnSpPr>
            <a:stCxn id="39" idx="1"/>
            <a:endCxn id="38" idx="6"/>
          </p:cNvCxnSpPr>
          <p:nvPr/>
        </p:nvCxnSpPr>
        <p:spPr>
          <a:xfrm flipH="1">
            <a:off x="5047797" y="1920140"/>
            <a:ext cx="1164616" cy="230219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8" idx="5"/>
          </p:cNvCxnSpPr>
          <p:nvPr/>
        </p:nvCxnSpPr>
        <p:spPr>
          <a:xfrm flipH="1" flipV="1">
            <a:off x="5906634" y="5888906"/>
            <a:ext cx="716840" cy="354972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27" idx="5"/>
          </p:cNvCxnSpPr>
          <p:nvPr/>
        </p:nvCxnSpPr>
        <p:spPr>
          <a:xfrm flipH="1" flipV="1">
            <a:off x="4871264" y="5888906"/>
            <a:ext cx="1752210" cy="354972"/>
          </a:xfrm>
          <a:prstGeom prst="straightConnector1">
            <a:avLst/>
          </a:prstGeom>
          <a:ln w="25400">
            <a:solidFill>
              <a:srgbClr val="800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493183" y="6073062"/>
            <a:ext cx="99406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Totals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58729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_160224.potx" id="{930A1FE7-899C-429C-9A7B-B4120EDA2500}" vid="{ED05B0BB-804E-4787-B968-2C7B96C9F4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F9EDA5-EFC2-4489-88D4-3BB4DE3A40D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D73FA30-E52B-4957-9A65-D804FFD77D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45C0BEF-D72B-4E96-BDD4-5C583B12DE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 16x9 template_160226</Template>
  <TotalTime>0</TotalTime>
  <Words>392</Words>
  <Application>Microsoft Macintosh PowerPoint</Application>
  <PresentationFormat>Custom</PresentationFormat>
  <Paragraphs>88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Presentations (Wide Screen)</vt:lpstr>
      <vt:lpstr>Worksheet</vt:lpstr>
      <vt:lpstr>Machine Protection and Operation</vt:lpstr>
      <vt:lpstr>From Commissioning to Operations</vt:lpstr>
      <vt:lpstr>From Commissioning to Operations</vt:lpstr>
      <vt:lpstr>Machine availability </vt:lpstr>
      <vt:lpstr>MPS Installations </vt:lpstr>
      <vt:lpstr>Masking interlocks</vt:lpstr>
      <vt:lpstr>Administrative</vt:lpstr>
      <vt:lpstr>Operational disruptions </vt:lpstr>
      <vt:lpstr>Operating Metrics</vt:lpstr>
      <vt:lpstr>Operating Metrics</vt:lpstr>
      <vt:lpstr>Operating Metrics</vt:lpstr>
      <vt:lpstr>Operating Metrics</vt:lpstr>
      <vt:lpstr>Sustaining Operations</vt:lpstr>
      <vt:lpstr>Sustaining Operations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Curry, Douglas E.</dc:creator>
  <cp:lastModifiedBy/>
  <cp:revision>1</cp:revision>
  <dcterms:created xsi:type="dcterms:W3CDTF">2017-01-25T18:04:37Z</dcterms:created>
  <dcterms:modified xsi:type="dcterms:W3CDTF">2020-01-14T20:45:42Z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